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59" r:id="rId3"/>
    <p:sldId id="264" r:id="rId4"/>
    <p:sldId id="268" r:id="rId5"/>
    <p:sldId id="269" r:id="rId6"/>
    <p:sldId id="262" r:id="rId7"/>
    <p:sldId id="267" r:id="rId8"/>
    <p:sldId id="270" r:id="rId9"/>
    <p:sldId id="273" r:id="rId10"/>
    <p:sldId id="271" r:id="rId11"/>
    <p:sldId id="275" r:id="rId12"/>
    <p:sldId id="274" r:id="rId13"/>
    <p:sldId id="277" r:id="rId14"/>
    <p:sldId id="276" r:id="rId15"/>
    <p:sldId id="278" r:id="rId16"/>
    <p:sldId id="279" r:id="rId17"/>
    <p:sldId id="280" r:id="rId18"/>
    <p:sldId id="282" r:id="rId19"/>
    <p:sldId id="281" r:id="rId20"/>
    <p:sldId id="284" r:id="rId21"/>
    <p:sldId id="28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notesMaster" Target="notesMasters/notesMaster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jpe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 4"/>
          <p:cNvSpPr/>
          <p:nvPr/>
        </p:nvSpPr>
        <p:spPr>
          <a:xfrm>
            <a:off x="-318" y="43815"/>
            <a:ext cx="12190415" cy="6858001"/>
          </a:xfrm>
          <a:prstGeom prst="rect">
            <a:avLst/>
          </a:prstGeom>
          <a:solidFill>
            <a:srgbClr val="000A30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95" name="Picture Placeholder 8" descr="Picture Placeholder 8"/>
          <p:cNvPicPr>
            <a:picLocks noChangeAspect="1"/>
          </p:cNvPicPr>
          <p:nvPr/>
        </p:nvPicPr>
        <p:blipFill>
          <a:blip r:embed="rId1"/>
          <a:srcRect l="61" r="36201" b="2737"/>
          <a:stretch>
            <a:fillRect/>
          </a:stretch>
        </p:blipFill>
        <p:spPr>
          <a:xfrm>
            <a:off x="6324731" y="855050"/>
            <a:ext cx="5866607" cy="60030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511" y="0"/>
                </a:moveTo>
                <a:lnTo>
                  <a:pt x="0" y="5871"/>
                </a:lnTo>
                <a:lnTo>
                  <a:pt x="4087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21511" y="0"/>
                </a:lnTo>
                <a:close/>
              </a:path>
            </a:pathLst>
          </a:custGeom>
          <a:ln w="12700">
            <a:miter lim="400000"/>
            <a:headEnd/>
            <a:tailEnd/>
          </a:ln>
        </p:spPr>
      </p:pic>
      <p:sp>
        <p:nvSpPr>
          <p:cNvPr id="96" name="Title 6"/>
          <p:cNvSpPr txBox="1">
            <a:spLocks noGrp="1"/>
          </p:cNvSpPr>
          <p:nvPr>
            <p:ph type="ctrTitle"/>
          </p:nvPr>
        </p:nvSpPr>
        <p:spPr>
          <a:xfrm>
            <a:off x="417195" y="5757545"/>
            <a:ext cx="5355590" cy="794385"/>
          </a:xfrm>
          <a:prstGeom prst="rect">
            <a:avLst/>
          </a:prstGeom>
        </p:spPr>
        <p:txBody>
          <a:bodyPr/>
          <a:lstStyle/>
          <a:p>
            <a:pPr algn="l">
              <a:defRPr sz="1800" b="1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t>Department of </a:t>
            </a:r>
            <a:r>
              <a:rPr>
                <a:effectLst>
                  <a:outerShdw blurRad="38100" dist="19050" dir="2700000" rotWithShape="0">
                    <a:srgbClr val="000000">
                      <a:alpha val="40000"/>
                    </a:srgbClr>
                  </a:outerShdw>
                </a:effectLst>
              </a:rPr>
              <a:t>Artificial Intelligence And Machine Learning Engineering</a:t>
            </a:r>
            <a:endParaRPr>
              <a:effectLst>
                <a:outerShdw blurRad="38100" dist="19050" dir="2700000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97" name="Title 8"/>
          <p:cNvSpPr txBox="1"/>
          <p:nvPr/>
        </p:nvSpPr>
        <p:spPr>
          <a:xfrm>
            <a:off x="-1270" y="1505585"/>
            <a:ext cx="7261225" cy="2501900"/>
          </a:xfrm>
          <a:prstGeom prst="rect">
            <a:avLst/>
          </a:prstGeom>
          <a:ln w="12700">
            <a:miter lim="400000"/>
          </a:ln>
        </p:spPr>
        <p:txBody>
          <a:bodyPr lIns="45719" rIns="45719" anchor="b">
            <a:noAutofit/>
          </a:bodyPr>
          <a:lstStyle/>
          <a:p>
            <a:pPr algn="ctr" defTabSz="448310">
              <a:lnSpc>
                <a:spcPct val="120000"/>
              </a:lnSpc>
              <a:defRPr sz="6270" b="1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 lang="en-GB" sz="2400" b="1"/>
              <a:t>MINI PROJECT ON</a:t>
            </a:r>
            <a:endParaRPr lang="en-GB" sz="2400" b="1"/>
          </a:p>
          <a:p>
            <a:pPr algn="ctr" defTabSz="448310">
              <a:lnSpc>
                <a:spcPct val="120000"/>
              </a:lnSpc>
              <a:defRPr sz="6270" b="1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 lang="en-GB" sz="2400" b="1"/>
              <a:t>CONVERSE AI-BUILDING A SMART CHATBOT </a:t>
            </a:r>
            <a:endParaRPr lang="en-GB" sz="2400" b="1"/>
          </a:p>
          <a:p>
            <a:pPr algn="ctr" defTabSz="448310">
              <a:lnSpc>
                <a:spcPct val="120000"/>
              </a:lnSpc>
              <a:defRPr sz="6270" b="1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 lang="en-GB" sz="2400" b="1"/>
              <a:t>USING NLP</a:t>
            </a:r>
            <a:endParaRPr lang="en-GB" sz="2400" b="1"/>
          </a:p>
          <a:p>
            <a:pPr algn="ctr" defTabSz="448310">
              <a:lnSpc>
                <a:spcPct val="120000"/>
              </a:lnSpc>
              <a:defRPr sz="6270" b="1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endParaRPr lang="en-GB" sz="2000" b="1"/>
          </a:p>
          <a:p>
            <a:pPr algn="ctr" defTabSz="448310">
              <a:lnSpc>
                <a:spcPct val="120000"/>
              </a:lnSpc>
              <a:defRPr sz="6270" b="1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endParaRPr lang="en-GB" sz="2000" b="1"/>
          </a:p>
          <a:p>
            <a:pPr algn="ctr" defTabSz="448310">
              <a:lnSpc>
                <a:spcPct val="120000"/>
              </a:lnSpc>
              <a:defRPr sz="6270" b="1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endParaRPr lang="en-GB" sz="2000" b="1"/>
          </a:p>
        </p:txBody>
      </p:sp>
      <p:pic>
        <p:nvPicPr>
          <p:cNvPr id="98" name="Picture 8" descr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39900" cy="180467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99" name="Text Box 2"/>
          <p:cNvSpPr txBox="1"/>
          <p:nvPr/>
        </p:nvSpPr>
        <p:spPr>
          <a:xfrm>
            <a:off x="556260" y="3001010"/>
            <a:ext cx="5396865" cy="250571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Autofit/>
          </a:bodyPr>
          <a:lstStyle/>
          <a:p>
            <a:pPr algn="ctr">
              <a:defRPr b="1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</a:p>
          <a:p>
            <a:pPr algn="ctr">
              <a:defRPr b="1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</a:p>
          <a:p>
            <a:pPr algn="ctr">
              <a:defRPr b="1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 sz="2000"/>
              <a:t>PRESENTED BY :</a:t>
            </a:r>
            <a:endParaRPr sz="2000"/>
          </a:p>
          <a:p>
            <a:pPr>
              <a:defRPr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 sz="2000"/>
              <a:t>LISHA M                                            1CD20AI026</a:t>
            </a:r>
            <a:endParaRPr sz="2000"/>
          </a:p>
          <a:p>
            <a:pPr>
              <a:defRPr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 sz="2000"/>
              <a:t>P AADITYA	</a:t>
            </a:r>
            <a:r>
              <a:rPr lang="en-GB" sz="2000"/>
              <a:t>		  </a:t>
            </a:r>
            <a:r>
              <a:rPr sz="2000"/>
              <a:t>1CD20AI037</a:t>
            </a:r>
            <a:endParaRPr sz="2000"/>
          </a:p>
          <a:p>
            <a:pPr>
              <a:defRPr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 sz="2000" u="sng"/>
              <a:t>Under the Guidance of</a:t>
            </a:r>
            <a:r>
              <a:rPr lang="en-GB" sz="2000" u="sng"/>
              <a:t>:</a:t>
            </a:r>
            <a:endParaRPr sz="2000" u="sng"/>
          </a:p>
          <a:p>
            <a:pPr>
              <a:defRPr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 sz="2000"/>
              <a:t>Project Guide : Dr.Buddesab</a:t>
            </a:r>
            <a:endParaRPr sz="2000"/>
          </a:p>
          <a:p>
            <a:pPr>
              <a:defRPr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r>
              <a:rPr sz="2000"/>
              <a:t>Project Guide : Prof. Syed Hayath</a:t>
            </a:r>
            <a:endParaRPr sz="2000"/>
          </a:p>
          <a:p>
            <a:pPr>
              <a:defRPr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pPr>
            <a:endParaRPr sz="2000"/>
          </a:p>
        </p:txBody>
      </p:sp>
      <p:sp>
        <p:nvSpPr>
          <p:cNvPr id="100" name="Text Box 5"/>
          <p:cNvSpPr txBox="1"/>
          <p:nvPr/>
        </p:nvSpPr>
        <p:spPr>
          <a:xfrm>
            <a:off x="2381885" y="194945"/>
            <a:ext cx="8740140" cy="160972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Autofit/>
          </a:bodyPr>
          <a:lstStyle/>
          <a:p>
            <a:pPr algn="ctr" defTabSz="448310">
              <a:lnSpc>
                <a:spcPct val="120000"/>
              </a:lnSpc>
              <a:defRPr sz="6270" b="1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 lang="en-GB" sz="2400">
                <a:sym typeface="+mn-ea"/>
              </a:rPr>
              <a:t>AI &amp;ML APPLICATION AND DEVELOPMENT LABORATORY -18AIL76</a:t>
            </a:r>
            <a:endParaRPr lang="en-GB" sz="240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5" descr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6675"/>
            <a:ext cx="1847850" cy="203073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9" name="Title 7"/>
          <p:cNvSpPr txBox="1">
            <a:spLocks noGrp="1"/>
          </p:cNvSpPr>
          <p:nvPr>
            <p:ph type="ctrTitle"/>
          </p:nvPr>
        </p:nvSpPr>
        <p:spPr>
          <a:xfrm>
            <a:off x="-2" y="6280484"/>
            <a:ext cx="12192003" cy="577517"/>
          </a:xfrm>
          <a:prstGeom prst="rect">
            <a:avLst/>
          </a:prstGeom>
          <a:solidFill>
            <a:srgbClr val="02114B"/>
          </a:solidFill>
        </p:spPr>
        <p:txBody>
          <a:bodyPr/>
          <a:lstStyle>
            <a:lvl1pPr>
              <a:defRPr sz="1400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>
                <a:sym typeface="+mn-ea"/>
              </a:rPr>
              <a:t>         </a:t>
            </a:r>
            <a:endParaRPr>
              <a:sym typeface="+mn-ea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565515" y="6363970"/>
            <a:ext cx="3362960" cy="494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lvl="1" indent="457200"/>
            <a:r>
              <a:rPr lang="en-GB" altLang="en-US">
                <a:solidFill>
                  <a:schemeClr val="bg1"/>
                </a:solidFill>
              </a:rPr>
              <a:t>www.cambridge.edu.in</a:t>
            </a:r>
            <a:endParaRPr lang="en-GB" altLang="en-US">
              <a:solidFill>
                <a:schemeClr val="bg1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8105" y="6363970"/>
            <a:ext cx="3084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Dept of AI&amp;ML  </a:t>
            </a: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4" name="image6.jpe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58010" y="740410"/>
            <a:ext cx="10070465" cy="5271135"/>
          </a:xfrm>
          <a:prstGeom prst="rect">
            <a:avLst/>
          </a:prstGeom>
        </p:spPr>
      </p:pic>
      <p:sp>
        <p:nvSpPr>
          <p:cNvPr id="100" name="Text Box 99"/>
          <p:cNvSpPr txBox="1"/>
          <p:nvPr/>
        </p:nvSpPr>
        <p:spPr>
          <a:xfrm>
            <a:off x="4696460" y="245745"/>
            <a:ext cx="5080000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 algn="ctr"/>
            <a:r>
              <a:rPr lang="en-US" sz="2800" b="1">
                <a:latin typeface="Times New Roman" panose="02020603050405020304" pitchFamily="18" charset="0"/>
              </a:rPr>
              <a:t> Data Flow Diagram</a:t>
            </a:r>
            <a:endParaRPr lang="en-US" sz="2800" b="1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5" descr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6675"/>
            <a:ext cx="1847850" cy="203073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9" name="Title 7"/>
          <p:cNvSpPr txBox="1">
            <a:spLocks noGrp="1"/>
          </p:cNvSpPr>
          <p:nvPr>
            <p:ph type="ctrTitle"/>
          </p:nvPr>
        </p:nvSpPr>
        <p:spPr>
          <a:xfrm>
            <a:off x="-2" y="6280484"/>
            <a:ext cx="12192003" cy="577517"/>
          </a:xfrm>
          <a:prstGeom prst="rect">
            <a:avLst/>
          </a:prstGeom>
          <a:solidFill>
            <a:srgbClr val="02114B"/>
          </a:solidFill>
        </p:spPr>
        <p:txBody>
          <a:bodyPr/>
          <a:lstStyle>
            <a:lvl1pPr>
              <a:defRPr sz="1400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>
                <a:sym typeface="+mn-ea"/>
              </a:rPr>
              <a:t>         </a:t>
            </a:r>
            <a:endParaRPr>
              <a:sym typeface="+mn-ea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565515" y="6363970"/>
            <a:ext cx="3362960" cy="494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lvl="1" indent="457200"/>
            <a:r>
              <a:rPr lang="en-GB" altLang="en-US">
                <a:solidFill>
                  <a:schemeClr val="bg1"/>
                </a:solidFill>
              </a:rPr>
              <a:t>www.cambridge.edu.in</a:t>
            </a:r>
            <a:endParaRPr lang="en-GB" altLang="en-US">
              <a:solidFill>
                <a:schemeClr val="bg1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8105" y="6363970"/>
            <a:ext cx="3084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Dept of AI&amp;ML  </a:t>
            </a: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139315" y="173990"/>
            <a:ext cx="9886950" cy="5953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just"/>
            <a:r>
              <a:rPr lang="en-GB" altLang="en-US"/>
              <a:t>             </a:t>
            </a:r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</a:t>
            </a:r>
            <a:r>
              <a:rPr lang="en-GB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  <a:endParaRPr lang="en-GB" altLang="en-US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altLang="en-US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1. Requirements Definition:</a:t>
            </a:r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GB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Define project objectives and target audience.</a:t>
            </a:r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Identify use cases and required functionalities.</a:t>
            </a:r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2. Technology Stack Selection:</a:t>
            </a:r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GB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Choose NLP libraries (NLTK, spaCy), ML frameworks (TensorFlow, PyTorch), and chatbot  development platforms.</a:t>
            </a:r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3. Data Collection and Preprocessing:</a:t>
            </a:r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GB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Gather diverse datasets for training.</a:t>
            </a:r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Preprocess data through cleaning, tokenization, and labeling.</a:t>
            </a:r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4. NLP Model Training:</a:t>
            </a:r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GB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Train the model using selected ML framework.</a:t>
            </a:r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Implement tokenization, partofspeech tagging, and intent/entity recognition.</a:t>
            </a:r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5" descr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6675"/>
            <a:ext cx="1847850" cy="203073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9" name="Title 7"/>
          <p:cNvSpPr txBox="1">
            <a:spLocks noGrp="1"/>
          </p:cNvSpPr>
          <p:nvPr>
            <p:ph type="ctrTitle"/>
          </p:nvPr>
        </p:nvSpPr>
        <p:spPr>
          <a:xfrm>
            <a:off x="-2" y="6280484"/>
            <a:ext cx="12192003" cy="577517"/>
          </a:xfrm>
          <a:prstGeom prst="rect">
            <a:avLst/>
          </a:prstGeom>
          <a:solidFill>
            <a:srgbClr val="02114B"/>
          </a:solidFill>
        </p:spPr>
        <p:txBody>
          <a:bodyPr/>
          <a:lstStyle>
            <a:lvl1pPr>
              <a:defRPr sz="1400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>
                <a:sym typeface="+mn-ea"/>
              </a:rPr>
              <a:t>         </a:t>
            </a:r>
            <a:endParaRPr>
              <a:sym typeface="+mn-ea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565515" y="6363970"/>
            <a:ext cx="3362960" cy="494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lvl="1" indent="457200"/>
            <a:r>
              <a:rPr lang="en-GB" altLang="en-US">
                <a:solidFill>
                  <a:schemeClr val="bg1"/>
                </a:solidFill>
              </a:rPr>
              <a:t>www.cambridge.edu.in</a:t>
            </a:r>
            <a:endParaRPr lang="en-GB" altLang="en-US">
              <a:solidFill>
                <a:schemeClr val="bg1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8105" y="6363970"/>
            <a:ext cx="3084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Dept of AI&amp;ML  </a:t>
            </a: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139315" y="173990"/>
            <a:ext cx="9886950" cy="5953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just"/>
            <a:r>
              <a:rPr lang="en-GB" altLang="en-US"/>
              <a:t>             </a:t>
            </a:r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</a:t>
            </a:r>
            <a:r>
              <a:rPr lang="en-GB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IMPLEMENTATION</a:t>
            </a:r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5. Integration with External Systems:</a:t>
            </a:r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GB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Integrate with external systems or databases using APIs.</a:t>
            </a:r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6. Chatbot Application Development:</a:t>
            </a:r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GB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Develop the application layer incorporating the trained NLP model.</a:t>
            </a:r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Implement modules for user input processing and response generation.</a:t>
            </a:r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7. User Interface Design:</a:t>
            </a:r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GB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Design an intuitive interface for user interaction.</a:t>
            </a:r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8. User Data Management:</a:t>
            </a:r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GB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Implement mechanisms for storing and managing userspecific data.</a:t>
            </a:r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9. Error Handling and Feedback Mechanisms:</a:t>
            </a:r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GB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Develop error handling mechanisms and user feedback loops.</a:t>
            </a:r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10. Security Implementation:</a:t>
            </a:r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GB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Ensure security measures, including data encryption and user authentication.</a:t>
            </a:r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5" descr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6675"/>
            <a:ext cx="1847850" cy="203073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9" name="Title 7"/>
          <p:cNvSpPr txBox="1">
            <a:spLocks noGrp="1"/>
          </p:cNvSpPr>
          <p:nvPr>
            <p:ph type="ctrTitle"/>
          </p:nvPr>
        </p:nvSpPr>
        <p:spPr>
          <a:xfrm>
            <a:off x="-2" y="6280484"/>
            <a:ext cx="12192003" cy="577517"/>
          </a:xfrm>
          <a:prstGeom prst="rect">
            <a:avLst/>
          </a:prstGeom>
          <a:solidFill>
            <a:srgbClr val="02114B"/>
          </a:solidFill>
        </p:spPr>
        <p:txBody>
          <a:bodyPr/>
          <a:lstStyle>
            <a:lvl1pPr>
              <a:defRPr sz="1400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>
                <a:sym typeface="+mn-ea"/>
              </a:rPr>
              <a:t>         </a:t>
            </a:r>
            <a:endParaRPr>
              <a:sym typeface="+mn-ea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565515" y="6363970"/>
            <a:ext cx="3362960" cy="494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lvl="1" indent="457200"/>
            <a:r>
              <a:rPr lang="en-GB" altLang="en-US">
                <a:solidFill>
                  <a:schemeClr val="bg1"/>
                </a:solidFill>
              </a:rPr>
              <a:t>www.cambridge.edu.in</a:t>
            </a:r>
            <a:endParaRPr lang="en-GB" altLang="en-US">
              <a:solidFill>
                <a:schemeClr val="bg1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8105" y="6363970"/>
            <a:ext cx="3084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Dept of AI&amp;ML  </a:t>
            </a: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847215" y="247650"/>
            <a:ext cx="10006330" cy="60331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2743200" lvl="6" indent="457200" algn="just"/>
            <a:r>
              <a:rPr lang="en-GB" altLang="en-US" sz="2400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IMPLEMENTATION</a:t>
            </a:r>
            <a:endParaRPr lang="en-GB" altLang="en-US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743200" lvl="6" indent="457200" algn="just"/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11. Testing and Quality Assurance:</a:t>
            </a:r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alt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Conduct unit testing, integration testing, and user acceptance testing.</a:t>
            </a:r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12. Deployment:</a:t>
            </a:r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r>
              <a:rPr lang="en-GB" alt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Deploy the chatbot to the desired platform.</a:t>
            </a:r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13. Monitoring and Analytics:</a:t>
            </a:r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r>
              <a:rPr lang="en-GB" alt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Implement monitoring tools for performance tracking and analytics for insights.</a:t>
            </a:r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14. Continuous Improvement:</a:t>
            </a:r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r>
              <a:rPr lang="en-GB" alt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Establish mechanisms for feedback loops and periodic model retraining.</a:t>
            </a:r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15. Documentation and Training:</a:t>
            </a:r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r>
              <a:rPr lang="en-GB" alt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Provide comprehensive documentation for developers and endusers.</a:t>
            </a:r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r>
              <a:rPr lang="en-GB" alt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Offer training materials for effective interaction.</a:t>
            </a:r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r>
              <a:rPr lang="en-GB" altLang="en-US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16. User Feedback Collection:</a:t>
            </a:r>
            <a:endParaRPr lang="en-GB" altLang="en-US" b="1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r>
              <a:rPr lang="en-GB" alt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Encourage user feedback for iterative improvements and enhanced user satisfaction.</a:t>
            </a:r>
            <a:endParaRPr lang="en-GB" altLang="en-US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5" descr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6675"/>
            <a:ext cx="1847850" cy="203073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9" name="Title 7"/>
          <p:cNvSpPr txBox="1">
            <a:spLocks noGrp="1"/>
          </p:cNvSpPr>
          <p:nvPr>
            <p:ph type="ctrTitle"/>
          </p:nvPr>
        </p:nvSpPr>
        <p:spPr>
          <a:xfrm>
            <a:off x="-2" y="6280484"/>
            <a:ext cx="12192003" cy="577517"/>
          </a:xfrm>
          <a:prstGeom prst="rect">
            <a:avLst/>
          </a:prstGeom>
          <a:solidFill>
            <a:srgbClr val="02114B"/>
          </a:solidFill>
        </p:spPr>
        <p:txBody>
          <a:bodyPr/>
          <a:lstStyle>
            <a:lvl1pPr>
              <a:defRPr sz="1400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>
                <a:sym typeface="+mn-ea"/>
              </a:rPr>
              <a:t>         </a:t>
            </a:r>
            <a:endParaRPr>
              <a:sym typeface="+mn-ea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565515" y="6363970"/>
            <a:ext cx="3362960" cy="494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lvl="1" indent="457200"/>
            <a:r>
              <a:rPr lang="en-GB" altLang="en-US">
                <a:solidFill>
                  <a:schemeClr val="bg1"/>
                </a:solidFill>
              </a:rPr>
              <a:t>www.cambridge.edu.in</a:t>
            </a:r>
            <a:endParaRPr lang="en-GB" altLang="en-US">
              <a:solidFill>
                <a:schemeClr val="bg1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8105" y="6363970"/>
            <a:ext cx="3084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Dept of AI&amp;ML  </a:t>
            </a: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847215" y="247650"/>
            <a:ext cx="10006330" cy="60331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2743200" lvl="6" indent="457200" algn="just"/>
            <a:r>
              <a:rPr lang="en-GB" altLang="en-US" sz="3600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RESULTS</a:t>
            </a:r>
            <a:endParaRPr lang="en-GB" altLang="en-US" sz="3600" b="1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endParaRPr lang="en-GB" altLang="en-US" sz="3600" b="1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5" name="image7.png" descr="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74215" y="1028700"/>
            <a:ext cx="4810760" cy="3816985"/>
          </a:xfrm>
          <a:prstGeom prst="rect">
            <a:avLst/>
          </a:prstGeom>
        </p:spPr>
      </p:pic>
      <p:pic>
        <p:nvPicPr>
          <p:cNvPr id="7" name="image8.png" descr="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878320" y="1028700"/>
            <a:ext cx="4458335" cy="373507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5" descr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6675"/>
            <a:ext cx="1847850" cy="203073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9" name="Title 7"/>
          <p:cNvSpPr txBox="1">
            <a:spLocks noGrp="1"/>
          </p:cNvSpPr>
          <p:nvPr>
            <p:ph type="ctrTitle"/>
          </p:nvPr>
        </p:nvSpPr>
        <p:spPr>
          <a:xfrm>
            <a:off x="-2" y="6280484"/>
            <a:ext cx="12192003" cy="577517"/>
          </a:xfrm>
          <a:prstGeom prst="rect">
            <a:avLst/>
          </a:prstGeom>
          <a:solidFill>
            <a:srgbClr val="02114B"/>
          </a:solidFill>
        </p:spPr>
        <p:txBody>
          <a:bodyPr/>
          <a:lstStyle>
            <a:lvl1pPr>
              <a:defRPr sz="1400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>
                <a:sym typeface="+mn-ea"/>
              </a:rPr>
              <a:t>         </a:t>
            </a:r>
            <a:endParaRPr>
              <a:sym typeface="+mn-ea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565515" y="6363970"/>
            <a:ext cx="3362960" cy="494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lvl="1" indent="457200"/>
            <a:r>
              <a:rPr lang="en-GB" altLang="en-US">
                <a:solidFill>
                  <a:schemeClr val="bg1"/>
                </a:solidFill>
              </a:rPr>
              <a:t>www.cambridge.edu.in</a:t>
            </a:r>
            <a:endParaRPr lang="en-GB" altLang="en-US">
              <a:solidFill>
                <a:schemeClr val="bg1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8105" y="6363970"/>
            <a:ext cx="3084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Dept of AI&amp;ML  </a:t>
            </a: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847215" y="247650"/>
            <a:ext cx="10006330" cy="60331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2743200" lvl="6" indent="457200" algn="just"/>
            <a:r>
              <a:rPr lang="en-GB" altLang="en-US" sz="3600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RESULTS</a:t>
            </a:r>
            <a:endParaRPr lang="en-GB" altLang="en-US" sz="3600" b="1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endParaRPr lang="en-GB" altLang="en-US" sz="3600" b="1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9" name="image9.png" descr="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552700" y="1057910"/>
            <a:ext cx="8228965" cy="462788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5" descr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6675"/>
            <a:ext cx="1847850" cy="203073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9" name="Title 7"/>
          <p:cNvSpPr txBox="1">
            <a:spLocks noGrp="1"/>
          </p:cNvSpPr>
          <p:nvPr>
            <p:ph type="ctrTitle"/>
          </p:nvPr>
        </p:nvSpPr>
        <p:spPr>
          <a:xfrm>
            <a:off x="-2" y="6280484"/>
            <a:ext cx="12192003" cy="577517"/>
          </a:xfrm>
          <a:prstGeom prst="rect">
            <a:avLst/>
          </a:prstGeom>
          <a:solidFill>
            <a:srgbClr val="02114B"/>
          </a:solidFill>
        </p:spPr>
        <p:txBody>
          <a:bodyPr/>
          <a:lstStyle>
            <a:lvl1pPr>
              <a:defRPr sz="1400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>
                <a:sym typeface="+mn-ea"/>
              </a:rPr>
              <a:t>         </a:t>
            </a:r>
            <a:endParaRPr>
              <a:sym typeface="+mn-ea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565515" y="6363970"/>
            <a:ext cx="3362960" cy="494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lvl="1" indent="457200"/>
            <a:r>
              <a:rPr lang="en-GB" altLang="en-US">
                <a:solidFill>
                  <a:schemeClr val="bg1"/>
                </a:solidFill>
              </a:rPr>
              <a:t>www.cambridge.edu.in</a:t>
            </a:r>
            <a:endParaRPr lang="en-GB" altLang="en-US">
              <a:solidFill>
                <a:schemeClr val="bg1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8105" y="6363970"/>
            <a:ext cx="3084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Dept of AI&amp;ML  </a:t>
            </a: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847215" y="247650"/>
            <a:ext cx="10006330" cy="60331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2743200" lvl="6" indent="457200" algn="just"/>
            <a:r>
              <a:rPr lang="en-GB" altLang="en-US" sz="3600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RESULTS</a:t>
            </a:r>
            <a:endParaRPr lang="en-GB" altLang="en-US" sz="3600" b="1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endParaRPr lang="en-GB" altLang="en-US" sz="3600" b="1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11" name="image10.png" descr="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19960" y="1181735"/>
            <a:ext cx="9497060" cy="476821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5" descr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6675"/>
            <a:ext cx="1847850" cy="203073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9" name="Title 7"/>
          <p:cNvSpPr txBox="1">
            <a:spLocks noGrp="1"/>
          </p:cNvSpPr>
          <p:nvPr>
            <p:ph type="ctrTitle"/>
          </p:nvPr>
        </p:nvSpPr>
        <p:spPr>
          <a:xfrm>
            <a:off x="-2" y="6280484"/>
            <a:ext cx="12192003" cy="577517"/>
          </a:xfrm>
          <a:prstGeom prst="rect">
            <a:avLst/>
          </a:prstGeom>
          <a:solidFill>
            <a:srgbClr val="02114B"/>
          </a:solidFill>
        </p:spPr>
        <p:txBody>
          <a:bodyPr/>
          <a:lstStyle>
            <a:lvl1pPr>
              <a:defRPr sz="1400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>
                <a:sym typeface="+mn-ea"/>
              </a:rPr>
              <a:t>         </a:t>
            </a:r>
            <a:endParaRPr>
              <a:sym typeface="+mn-ea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565515" y="6363970"/>
            <a:ext cx="3362960" cy="494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lvl="1" indent="457200"/>
            <a:r>
              <a:rPr lang="en-GB" altLang="en-US">
                <a:solidFill>
                  <a:schemeClr val="bg1"/>
                </a:solidFill>
              </a:rPr>
              <a:t>www.cambridge.edu.in</a:t>
            </a:r>
            <a:endParaRPr lang="en-GB" altLang="en-US">
              <a:solidFill>
                <a:schemeClr val="bg1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8105" y="6363970"/>
            <a:ext cx="3084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Dept of AI&amp;ML  </a:t>
            </a: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847215" y="247650"/>
            <a:ext cx="10006330" cy="60331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2743200" lvl="6" indent="457200" algn="just"/>
            <a:r>
              <a:rPr lang="en-GB" altLang="en-US" sz="3600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RESULTS</a:t>
            </a:r>
            <a:endParaRPr lang="en-GB" altLang="en-US" sz="3600" b="1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endParaRPr lang="en-GB" altLang="en-US" sz="3600" b="1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15" name="image12.jpeg" descr="5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927340" y="1030605"/>
            <a:ext cx="4001135" cy="4970145"/>
          </a:xfrm>
          <a:prstGeom prst="rect">
            <a:avLst/>
          </a:prstGeom>
        </p:spPr>
      </p:pic>
      <p:pic>
        <p:nvPicPr>
          <p:cNvPr id="13" name="image11.png" descr="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847850" y="958850"/>
            <a:ext cx="5937885" cy="497332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5" descr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6675"/>
            <a:ext cx="1847850" cy="203073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9" name="Title 7"/>
          <p:cNvSpPr txBox="1">
            <a:spLocks noGrp="1"/>
          </p:cNvSpPr>
          <p:nvPr>
            <p:ph type="ctrTitle"/>
          </p:nvPr>
        </p:nvSpPr>
        <p:spPr>
          <a:xfrm>
            <a:off x="-2" y="6280484"/>
            <a:ext cx="12192003" cy="577517"/>
          </a:xfrm>
          <a:prstGeom prst="rect">
            <a:avLst/>
          </a:prstGeom>
          <a:solidFill>
            <a:srgbClr val="02114B"/>
          </a:solidFill>
        </p:spPr>
        <p:txBody>
          <a:bodyPr/>
          <a:lstStyle>
            <a:lvl1pPr>
              <a:defRPr sz="1400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>
                <a:sym typeface="+mn-ea"/>
              </a:rPr>
              <a:t>         </a:t>
            </a:r>
            <a:endParaRPr>
              <a:sym typeface="+mn-ea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565515" y="6363970"/>
            <a:ext cx="3362960" cy="494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lvl="1" indent="457200"/>
            <a:r>
              <a:rPr lang="en-GB" altLang="en-US">
                <a:solidFill>
                  <a:schemeClr val="bg1"/>
                </a:solidFill>
              </a:rPr>
              <a:t>www.cambridge.edu.in</a:t>
            </a:r>
            <a:endParaRPr lang="en-GB" altLang="en-US">
              <a:solidFill>
                <a:schemeClr val="bg1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8105" y="6363970"/>
            <a:ext cx="3084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Dept of AI&amp;ML  </a:t>
            </a: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847850" y="186690"/>
            <a:ext cx="10006330" cy="60331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2743200" lvl="6" indent="457200" algn="just"/>
            <a:r>
              <a:rPr lang="en-GB" altLang="en-US" sz="3600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endParaRPr lang="en-GB" altLang="en-US" sz="3600" b="1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endParaRPr lang="en-GB" altLang="en-US" sz="3600" b="1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00" name="Text Box 99"/>
          <p:cNvSpPr txBox="1"/>
          <p:nvPr/>
        </p:nvSpPr>
        <p:spPr>
          <a:xfrm>
            <a:off x="2020570" y="275590"/>
            <a:ext cx="9730740" cy="573532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p>
            <a:pPr indent="0" algn="just"/>
            <a:r>
              <a:rPr lang="en-GB" altLang="en-US" sz="2000" b="1">
                <a:latin typeface="Times New Roman" panose="02020603050405020304" pitchFamily="18" charset="0"/>
              </a:rPr>
              <a:t>      		  </a:t>
            </a:r>
            <a:r>
              <a:rPr lang="en-US" sz="2000" b="1">
                <a:latin typeface="Times New Roman" panose="02020603050405020304" pitchFamily="18" charset="0"/>
              </a:rPr>
              <a:t>CONCLUSION AND FUTURE ENHANCEMENTS</a:t>
            </a:r>
            <a:endParaRPr lang="en-US" sz="2000" b="1">
              <a:latin typeface="Times New Roman" panose="02020603050405020304" pitchFamily="18" charset="0"/>
            </a:endParaRPr>
          </a:p>
          <a:p>
            <a:pPr indent="0" algn="just"/>
            <a:r>
              <a:rPr lang="en-US" sz="2000" b="1">
                <a:latin typeface="Times New Roman" panose="02020603050405020304" pitchFamily="18" charset="0"/>
              </a:rPr>
              <a:t>User Experience Focus:</a:t>
            </a:r>
            <a:endParaRPr lang="en-US" sz="2000" b="1">
              <a:latin typeface="Times New Roman" panose="02020603050405020304" pitchFamily="18" charset="0"/>
            </a:endParaRPr>
          </a:p>
          <a:p>
            <a:pPr indent="0" algn="just"/>
            <a:r>
              <a:rPr lang="en-US" sz="2000" b="1">
                <a:latin typeface="Times New Roman" panose="02020603050405020304" pitchFamily="18" charset="0"/>
              </a:rPr>
              <a:t>   </a:t>
            </a:r>
            <a:r>
              <a:rPr lang="en-US" sz="2000">
                <a:latin typeface="Times New Roman" panose="02020603050405020304" pitchFamily="18" charset="0"/>
              </a:rPr>
              <a:t> Prioritizes user experience by ensuring seamless and engaging interactions.</a:t>
            </a:r>
            <a:endParaRPr lang="en-US" sz="2000">
              <a:latin typeface="Times New Roman" panose="02020603050405020304" pitchFamily="18" charset="0"/>
            </a:endParaRPr>
          </a:p>
          <a:p>
            <a:pPr indent="0" algn="just"/>
            <a:endParaRPr lang="en-US" sz="2000">
              <a:latin typeface="Times New Roman" panose="02020603050405020304" pitchFamily="18" charset="0"/>
            </a:endParaRPr>
          </a:p>
          <a:p>
            <a:pPr indent="0" algn="just"/>
            <a:r>
              <a:rPr lang="en-US" sz="2000" b="1">
                <a:latin typeface="Times New Roman" panose="02020603050405020304" pitchFamily="18" charset="0"/>
              </a:rPr>
              <a:t> Security and Scalability:</a:t>
            </a:r>
            <a:endParaRPr lang="en-US" sz="2000" b="1">
              <a:latin typeface="Times New Roman" panose="02020603050405020304" pitchFamily="18" charset="0"/>
            </a:endParaRPr>
          </a:p>
          <a:p>
            <a:pPr indent="0" algn="just"/>
            <a:r>
              <a:rPr lang="en-US" sz="2000" b="1">
                <a:latin typeface="Times New Roman" panose="02020603050405020304" pitchFamily="18" charset="0"/>
              </a:rPr>
              <a:t>    </a:t>
            </a:r>
            <a:r>
              <a:rPr lang="en-US" sz="2000">
                <a:latin typeface="Times New Roman" panose="02020603050405020304" pitchFamily="18" charset="0"/>
              </a:rPr>
              <a:t>Emphasizes security and scalability in chatbot development.</a:t>
            </a:r>
            <a:endParaRPr lang="en-US" sz="2000">
              <a:latin typeface="Times New Roman" panose="02020603050405020304" pitchFamily="18" charset="0"/>
            </a:endParaRPr>
          </a:p>
          <a:p>
            <a:pPr indent="0" algn="just"/>
            <a:endParaRPr lang="en-US" sz="2000" b="1">
              <a:latin typeface="Times New Roman" panose="02020603050405020304" pitchFamily="18" charset="0"/>
            </a:endParaRPr>
          </a:p>
          <a:p>
            <a:pPr indent="0" algn="just"/>
            <a:r>
              <a:rPr lang="en-US" sz="2000" b="1">
                <a:latin typeface="Times New Roman" panose="02020603050405020304" pitchFamily="18" charset="0"/>
              </a:rPr>
              <a:t> Extensive Testing Phases:</a:t>
            </a:r>
            <a:endParaRPr lang="en-US" sz="2000" b="1">
              <a:latin typeface="Times New Roman" panose="02020603050405020304" pitchFamily="18" charset="0"/>
            </a:endParaRPr>
          </a:p>
          <a:p>
            <a:pPr indent="0" algn="just"/>
            <a:r>
              <a:rPr lang="en-US" sz="2000" b="1">
                <a:latin typeface="Times New Roman" panose="02020603050405020304" pitchFamily="18" charset="0"/>
              </a:rPr>
              <a:t>   </a:t>
            </a:r>
            <a:r>
              <a:rPr lang="en-US" sz="2000">
                <a:latin typeface="Times New Roman" panose="02020603050405020304" pitchFamily="18" charset="0"/>
              </a:rPr>
              <a:t> Conducts thorough testing, including functional, performance, compatibility, robustness, and security testing.</a:t>
            </a:r>
            <a:endParaRPr lang="en-US" sz="2000">
              <a:latin typeface="Times New Roman" panose="02020603050405020304" pitchFamily="18" charset="0"/>
            </a:endParaRPr>
          </a:p>
          <a:p>
            <a:pPr indent="0" algn="just"/>
            <a:endParaRPr lang="en-US" sz="2000" b="1">
              <a:latin typeface="Times New Roman" panose="02020603050405020304" pitchFamily="18" charset="0"/>
            </a:endParaRPr>
          </a:p>
          <a:p>
            <a:pPr indent="0" algn="just"/>
            <a:r>
              <a:rPr lang="en-US" sz="2000" b="1">
                <a:latin typeface="Times New Roman" panose="02020603050405020304" pitchFamily="18" charset="0"/>
              </a:rPr>
              <a:t>Continuous Improvement:</a:t>
            </a:r>
            <a:endParaRPr lang="en-US" sz="2000" b="1">
              <a:latin typeface="Times New Roman" panose="02020603050405020304" pitchFamily="18" charset="0"/>
            </a:endParaRPr>
          </a:p>
          <a:p>
            <a:pPr indent="0" algn="just"/>
            <a:r>
              <a:rPr lang="en-US" sz="2000" b="1">
                <a:latin typeface="Times New Roman" panose="02020603050405020304" pitchFamily="18" charset="0"/>
              </a:rPr>
              <a:t>   </a:t>
            </a:r>
            <a:r>
              <a:rPr lang="en-US" sz="2000">
                <a:latin typeface="Times New Roman" panose="02020603050405020304" pitchFamily="18" charset="0"/>
              </a:rPr>
              <a:t> Implements continuous improvement mechanisms, including feedback loops and analyticsdriven optimizations.</a:t>
            </a:r>
            <a:endParaRPr lang="en-US" sz="2000">
              <a:latin typeface="Times New Roman" panose="02020603050405020304" pitchFamily="18" charset="0"/>
            </a:endParaRPr>
          </a:p>
          <a:p>
            <a:pPr indent="0" algn="just"/>
            <a:endParaRPr lang="en-US" sz="2000" b="1">
              <a:latin typeface="Times New Roman" panose="02020603050405020304" pitchFamily="18" charset="0"/>
            </a:endParaRPr>
          </a:p>
          <a:p>
            <a:pPr indent="0" algn="just"/>
            <a:r>
              <a:rPr lang="en-US" sz="2000" b="1">
                <a:latin typeface="Times New Roman" panose="02020603050405020304" pitchFamily="18" charset="0"/>
              </a:rPr>
              <a:t>Technological Advancements:</a:t>
            </a:r>
            <a:endParaRPr lang="en-US" sz="2000" b="1">
              <a:latin typeface="Times New Roman" panose="02020603050405020304" pitchFamily="18" charset="0"/>
            </a:endParaRPr>
          </a:p>
          <a:p>
            <a:pPr indent="0" algn="just"/>
            <a:r>
              <a:rPr lang="en-US" sz="2000" b="1">
                <a:latin typeface="Times New Roman" panose="02020603050405020304" pitchFamily="18" charset="0"/>
              </a:rPr>
              <a:t>    </a:t>
            </a:r>
            <a:r>
              <a:rPr lang="en-US" sz="2000">
                <a:latin typeface="Times New Roman" panose="02020603050405020304" pitchFamily="18" charset="0"/>
              </a:rPr>
              <a:t>Commits to staying at the forefront of technological advancements in AI and NLP.</a:t>
            </a:r>
            <a:endParaRPr lang="en-US" sz="2000">
              <a:latin typeface="Times New Roman" panose="02020603050405020304" pitchFamily="18" charset="0"/>
            </a:endParaRPr>
          </a:p>
          <a:p>
            <a:pPr indent="0" algn="just"/>
            <a:endParaRPr lang="en-US" sz="2000" b="1">
              <a:latin typeface="Times New Roman" panose="02020603050405020304" pitchFamily="18" charset="0"/>
            </a:endParaRPr>
          </a:p>
          <a:p>
            <a:pPr indent="0" algn="just"/>
            <a:r>
              <a:rPr lang="en-US" sz="2000" b="1">
                <a:latin typeface="Times New Roman" panose="02020603050405020304" pitchFamily="18" charset="0"/>
              </a:rPr>
              <a:t> </a:t>
            </a:r>
            <a:endParaRPr lang="en-US" sz="2000" b="1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5" descr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6675"/>
            <a:ext cx="1847850" cy="203073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9" name="Title 7"/>
          <p:cNvSpPr txBox="1">
            <a:spLocks noGrp="1"/>
          </p:cNvSpPr>
          <p:nvPr>
            <p:ph type="ctrTitle"/>
          </p:nvPr>
        </p:nvSpPr>
        <p:spPr>
          <a:xfrm>
            <a:off x="-2" y="6280484"/>
            <a:ext cx="12192003" cy="577517"/>
          </a:xfrm>
          <a:prstGeom prst="rect">
            <a:avLst/>
          </a:prstGeom>
          <a:solidFill>
            <a:srgbClr val="02114B"/>
          </a:solidFill>
        </p:spPr>
        <p:txBody>
          <a:bodyPr/>
          <a:lstStyle>
            <a:lvl1pPr>
              <a:defRPr sz="1400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>
                <a:sym typeface="+mn-ea"/>
              </a:rPr>
              <a:t>         </a:t>
            </a:r>
            <a:endParaRPr>
              <a:sym typeface="+mn-ea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565515" y="6363970"/>
            <a:ext cx="3362960" cy="494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lvl="1" indent="457200"/>
            <a:r>
              <a:rPr lang="en-GB" altLang="en-US">
                <a:solidFill>
                  <a:schemeClr val="bg1"/>
                </a:solidFill>
              </a:rPr>
              <a:t>www.cambridge.edu.in</a:t>
            </a:r>
            <a:endParaRPr lang="en-GB" altLang="en-US">
              <a:solidFill>
                <a:schemeClr val="bg1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8105" y="6363970"/>
            <a:ext cx="3084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Dept of AI&amp;ML  </a:t>
            </a: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847850" y="186690"/>
            <a:ext cx="10006330" cy="60331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2743200" lvl="6" indent="457200" algn="just"/>
            <a:r>
              <a:rPr lang="en-GB" altLang="en-US" sz="3600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endParaRPr lang="en-GB" altLang="en-US" sz="3600" b="1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endParaRPr lang="en-GB" altLang="en-US" sz="3600" b="1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00" name="Text Box 99"/>
          <p:cNvSpPr txBox="1"/>
          <p:nvPr/>
        </p:nvSpPr>
        <p:spPr>
          <a:xfrm>
            <a:off x="2020570" y="275590"/>
            <a:ext cx="9730740" cy="573532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p>
            <a:pPr indent="0" algn="l"/>
            <a:r>
              <a:rPr lang="en-GB" altLang="en-US" sz="2400" b="1">
                <a:latin typeface="Times New Roman" panose="02020603050405020304" pitchFamily="18" charset="0"/>
              </a:rPr>
              <a:t>             </a:t>
            </a:r>
            <a:r>
              <a:rPr lang="en-US" sz="2400" b="1">
                <a:latin typeface="Times New Roman" panose="02020603050405020304" pitchFamily="18" charset="0"/>
              </a:rPr>
              <a:t>CONCLUSION AND FUTURE ENHANCEMENTS</a:t>
            </a:r>
            <a:endParaRPr lang="en-US" sz="2400" b="1">
              <a:latin typeface="Times New Roman" panose="02020603050405020304" pitchFamily="18" charset="0"/>
            </a:endParaRPr>
          </a:p>
          <a:p>
            <a:pPr indent="0" algn="l"/>
            <a:endParaRPr lang="en-US" sz="2400" b="1">
              <a:latin typeface="Times New Roman" panose="02020603050405020304" pitchFamily="18" charset="0"/>
            </a:endParaRPr>
          </a:p>
          <a:p>
            <a:pPr indent="0" algn="just"/>
            <a:r>
              <a:rPr lang="en-US" sz="2400" b="1">
                <a:latin typeface="Times New Roman" panose="02020603050405020304" pitchFamily="18" charset="0"/>
                <a:sym typeface="+mn-ea"/>
              </a:rPr>
              <a:t>Intelligent and Adaptable:</a:t>
            </a:r>
            <a:endParaRPr lang="en-US" sz="2400" b="1">
              <a:latin typeface="Times New Roman" panose="02020603050405020304" pitchFamily="18" charset="0"/>
            </a:endParaRPr>
          </a:p>
          <a:p>
            <a:pPr indent="0" algn="just"/>
            <a:r>
              <a:rPr lang="en-US" sz="2400" b="1">
                <a:latin typeface="Times New Roman" panose="02020603050405020304" pitchFamily="18" charset="0"/>
                <a:sym typeface="+mn-ea"/>
              </a:rPr>
              <a:t>  </a:t>
            </a:r>
            <a:r>
              <a:rPr lang="en-US" sz="2400">
                <a:latin typeface="Times New Roman" panose="02020603050405020304" pitchFamily="18" charset="0"/>
                <a:sym typeface="+mn-ea"/>
              </a:rPr>
              <a:t>  Aims to provide users with an intelligent, adaptable, and secure conversational agent.</a:t>
            </a:r>
            <a:endParaRPr lang="en-US" sz="2400" b="1">
              <a:latin typeface="Times New Roman" panose="02020603050405020304" pitchFamily="18" charset="0"/>
            </a:endParaRPr>
          </a:p>
          <a:p>
            <a:pPr indent="0" algn="just"/>
            <a:endParaRPr lang="en-US" sz="2400" b="1">
              <a:latin typeface="Times New Roman" panose="02020603050405020304" pitchFamily="18" charset="0"/>
            </a:endParaRPr>
          </a:p>
          <a:p>
            <a:pPr indent="0" algn="just"/>
            <a:r>
              <a:rPr lang="en-US" sz="2400" b="1">
                <a:latin typeface="Times New Roman" panose="02020603050405020304" pitchFamily="18" charset="0"/>
                <a:sym typeface="+mn-ea"/>
              </a:rPr>
              <a:t>Enhanced Interactions:</a:t>
            </a:r>
            <a:endParaRPr lang="en-US" sz="2400" b="1">
              <a:latin typeface="Times New Roman" panose="02020603050405020304" pitchFamily="18" charset="0"/>
            </a:endParaRPr>
          </a:p>
          <a:p>
            <a:pPr indent="0" algn="just"/>
            <a:r>
              <a:rPr lang="en-US" sz="2400" b="1">
                <a:latin typeface="Times New Roman" panose="02020603050405020304" pitchFamily="18" charset="0"/>
                <a:sym typeface="+mn-ea"/>
              </a:rPr>
              <a:t>    </a:t>
            </a:r>
            <a:r>
              <a:rPr lang="en-US" sz="2400">
                <a:latin typeface="Times New Roman" panose="02020603050405020304" pitchFamily="18" charset="0"/>
                <a:sym typeface="+mn-ea"/>
              </a:rPr>
              <a:t>Envisions enhancing interactions across diverse industries and applications.</a:t>
            </a:r>
            <a:endParaRPr lang="en-US" sz="2400" b="1">
              <a:latin typeface="Times New Roman" panose="02020603050405020304" pitchFamily="18" charset="0"/>
            </a:endParaRPr>
          </a:p>
          <a:p>
            <a:pPr indent="0" algn="just"/>
            <a:endParaRPr lang="en-US" sz="2400" b="1">
              <a:latin typeface="Times New Roman" panose="02020603050405020304" pitchFamily="18" charset="0"/>
            </a:endParaRPr>
          </a:p>
          <a:p>
            <a:pPr indent="0" algn="just"/>
            <a:r>
              <a:rPr lang="en-US" sz="2400" b="1">
                <a:latin typeface="Times New Roman" panose="02020603050405020304" pitchFamily="18" charset="0"/>
                <a:sym typeface="+mn-ea"/>
              </a:rPr>
              <a:t> Robust Foundation:</a:t>
            </a:r>
            <a:endParaRPr lang="en-US" sz="2400" b="1">
              <a:latin typeface="Times New Roman" panose="02020603050405020304" pitchFamily="18" charset="0"/>
            </a:endParaRPr>
          </a:p>
          <a:p>
            <a:pPr indent="0" algn="just"/>
            <a:r>
              <a:rPr lang="en-US" sz="2400" b="1">
                <a:latin typeface="Times New Roman" panose="02020603050405020304" pitchFamily="18" charset="0"/>
                <a:sym typeface="+mn-ea"/>
              </a:rPr>
              <a:t>     </a:t>
            </a:r>
            <a:r>
              <a:rPr lang="en-US" sz="2400">
                <a:latin typeface="Times New Roman" panose="02020603050405020304" pitchFamily="18" charset="0"/>
                <a:sym typeface="+mn-ea"/>
              </a:rPr>
              <a:t>The project establishes a robust foundation in NLP technologies for chatbot development.</a:t>
            </a:r>
            <a:endParaRPr lang="en-US" sz="2400" b="1">
              <a:latin typeface="Times New Roman" panose="02020603050405020304" pitchFamily="18" charset="0"/>
            </a:endParaRPr>
          </a:p>
          <a:p>
            <a:pPr indent="0" algn="l"/>
            <a:endParaRPr lang="en-US" sz="1000" b="1">
              <a:latin typeface="Times New Roman" panose="02020603050405020304" pitchFamily="18" charset="0"/>
            </a:endParaRPr>
          </a:p>
          <a:p>
            <a:pPr indent="0" algn="l"/>
            <a:r>
              <a:rPr lang="en-US" sz="1000" b="1">
                <a:latin typeface="Times New Roman" panose="02020603050405020304" pitchFamily="18" charset="0"/>
              </a:rPr>
              <a:t> </a:t>
            </a:r>
            <a:endParaRPr lang="en-US" sz="1000" b="1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4"/>
          <p:cNvSpPr txBox="1"/>
          <p:nvPr/>
        </p:nvSpPr>
        <p:spPr>
          <a:xfrm>
            <a:off x="1847850" y="212725"/>
            <a:ext cx="9582150" cy="506603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Autofit/>
          </a:bodyPr>
          <a:lstStyle>
            <a:lvl1pPr algn="ctr">
              <a:defRPr sz="5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pPr marL="3657600" lvl="8" indent="457200" algn="just">
              <a:buFont typeface="Wingdings" panose="05000000000000000000" pitchFamily="2" charset="2"/>
              <a:buNone/>
            </a:pPr>
            <a:r>
              <a:rPr lang="en-US" altLang="en-US" sz="2400" b="1" dirty="0">
                <a:latin typeface="Times New Roman" panose="02020603050405020304" pitchFamily="18" charset="0"/>
                <a:sym typeface="+mn-ea"/>
              </a:rPr>
              <a:t>C</a:t>
            </a:r>
            <a:r>
              <a:rPr lang="en-IN" altLang="en-US" sz="2400" b="1" dirty="0">
                <a:latin typeface="Times New Roman" panose="02020603050405020304" pitchFamily="18" charset="0"/>
                <a:sym typeface="+mn-ea"/>
              </a:rPr>
              <a:t>ONTENT</a:t>
            </a:r>
            <a:endParaRPr lang="en-IN" altLang="en-US" sz="2400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indent="0" algn="just">
              <a:buFont typeface="Wingdings" panose="05000000000000000000" pitchFamily="2" charset="2"/>
              <a:buNone/>
            </a:pPr>
            <a:r>
              <a:rPr sz="1800" dirty="0"/>
              <a:t> </a:t>
            </a:r>
            <a:endParaRPr lang="en-GB" sz="2000" dirty="0"/>
          </a:p>
        </p:txBody>
      </p:sp>
      <p:pic>
        <p:nvPicPr>
          <p:cNvPr id="138" name="Picture 5" descr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6675"/>
            <a:ext cx="1847850" cy="203073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9" name="Title 7"/>
          <p:cNvSpPr txBox="1">
            <a:spLocks noGrp="1"/>
          </p:cNvSpPr>
          <p:nvPr>
            <p:ph type="ctrTitle"/>
          </p:nvPr>
        </p:nvSpPr>
        <p:spPr>
          <a:xfrm>
            <a:off x="-2" y="6280484"/>
            <a:ext cx="12192003" cy="577517"/>
          </a:xfrm>
          <a:prstGeom prst="rect">
            <a:avLst/>
          </a:prstGeom>
          <a:solidFill>
            <a:srgbClr val="02114B"/>
          </a:solidFill>
        </p:spPr>
        <p:txBody>
          <a:bodyPr/>
          <a:lstStyle>
            <a:lvl1pPr>
              <a:defRPr sz="1400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>
                <a:sym typeface="+mn-ea"/>
              </a:rPr>
              <a:t>         </a:t>
            </a:r>
            <a:endParaRPr>
              <a:sym typeface="+mn-ea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565515" y="6363970"/>
            <a:ext cx="3362960" cy="494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lvl="1" indent="457200"/>
            <a:r>
              <a:rPr lang="en-GB" altLang="en-US">
                <a:solidFill>
                  <a:schemeClr val="bg1"/>
                </a:solidFill>
              </a:rPr>
              <a:t>www.cambridge.edu.in</a:t>
            </a:r>
            <a:endParaRPr lang="en-GB" altLang="en-US">
              <a:solidFill>
                <a:schemeClr val="bg1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8105" y="6363970"/>
            <a:ext cx="3084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Dept of AI&amp;ML  </a:t>
            </a: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4339" name="Content Placeholder 2"/>
          <p:cNvSpPr>
            <a:spLocks noGrp="1" noChangeArrowheads="1"/>
          </p:cNvSpPr>
          <p:nvPr>
            <p:ph idx="1"/>
          </p:nvPr>
        </p:nvSpPr>
        <p:spPr>
          <a:xfrm>
            <a:off x="1925955" y="872490"/>
            <a:ext cx="9615170" cy="4766310"/>
          </a:xfrm>
        </p:spPr>
        <p:txBody>
          <a:bodyPr vert="horz" wrap="square" lIns="91440" tIns="45720" rIns="91440" bIns="45720" numCol="1" anchor="t" anchorCtr="0" compatLnSpc="1"/>
          <a:p>
            <a:pPr marL="548640" marR="0" lvl="0" indent="-411480" algn="l" defTabSz="685800" rtl="0" eaLnBrk="1" fontAlgn="auto" latinLnBrk="0" hangingPunct="1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</a:t>
            </a:r>
            <a:r>
              <a:rPr kumimoji="0" lang="en-I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BSTRACT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548640" marR="0" lvl="0" indent="-411480" algn="l" defTabSz="685800" rtl="0" eaLnBrk="1" fontAlgn="auto" latinLnBrk="0" hangingPunct="1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</a:t>
            </a:r>
            <a:r>
              <a:rPr kumimoji="0" lang="en-I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NTRODUCTION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548640" marR="0" lvl="0" indent="-411480" algn="l" defTabSz="685800" rtl="0" eaLnBrk="1" fontAlgn="auto" latinLnBrk="0" hangingPunct="1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SYSTEM REQUIREMENTS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548640" marR="0" lvl="0" indent="-411480" algn="l" defTabSz="685800" rtl="0" eaLnBrk="1" fontAlgn="auto" latinLnBrk="0" hangingPunct="1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SYSTEM DESIGN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548640" marR="0" lvl="0" indent="-411480" algn="l" defTabSz="685800" rtl="0" eaLnBrk="1" fontAlgn="auto" latinLnBrk="0" hangingPunct="1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</a:t>
            </a:r>
            <a:r>
              <a:rPr kumimoji="0" lang="en-I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MPLEMENTATION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548640" marR="0" lvl="0" indent="-411480" algn="l" defTabSz="685800" rtl="0" eaLnBrk="1" fontAlgn="auto" latinLnBrk="0" hangingPunct="1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SYSTEM TESTING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548640" marR="0" lvl="0" indent="-411480" algn="l" defTabSz="685800" rtl="0" eaLnBrk="1" fontAlgn="auto" latinLnBrk="0" hangingPunct="1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tx1">
                  <a:shade val="95000"/>
                </a:schemeClr>
              </a:buClr>
              <a:buSzTx/>
              <a:buFont typeface="Wingdings" panose="05000000000000000000" pitchFamily="2" charset="2"/>
              <a:buChar char="Ø"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CONCLUSION AND FUTURE ENHANCEMENT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685800" rtl="0" eaLnBrk="0" fontAlgn="base" latinLnBrk="0" hangingPunct="0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5" descr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6675"/>
            <a:ext cx="1847850" cy="203073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9" name="Title 7"/>
          <p:cNvSpPr txBox="1">
            <a:spLocks noGrp="1"/>
          </p:cNvSpPr>
          <p:nvPr>
            <p:ph type="ctrTitle"/>
          </p:nvPr>
        </p:nvSpPr>
        <p:spPr>
          <a:xfrm>
            <a:off x="-2" y="6280484"/>
            <a:ext cx="12192003" cy="577517"/>
          </a:xfrm>
          <a:prstGeom prst="rect">
            <a:avLst/>
          </a:prstGeom>
          <a:solidFill>
            <a:srgbClr val="02114B"/>
          </a:solidFill>
        </p:spPr>
        <p:txBody>
          <a:bodyPr/>
          <a:lstStyle>
            <a:lvl1pPr>
              <a:defRPr sz="1400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>
                <a:sym typeface="+mn-ea"/>
              </a:rPr>
              <a:t>         </a:t>
            </a:r>
            <a:endParaRPr>
              <a:sym typeface="+mn-ea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565515" y="6363970"/>
            <a:ext cx="3362960" cy="494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lvl="1" indent="457200"/>
            <a:r>
              <a:rPr lang="en-GB" altLang="en-US">
                <a:solidFill>
                  <a:schemeClr val="bg1"/>
                </a:solidFill>
              </a:rPr>
              <a:t>www.cambridge.edu.in</a:t>
            </a:r>
            <a:endParaRPr lang="en-GB" altLang="en-US">
              <a:solidFill>
                <a:schemeClr val="bg1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8105" y="6363970"/>
            <a:ext cx="3084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Dept of AI&amp;ML  </a:t>
            </a: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847850" y="186690"/>
            <a:ext cx="10006330" cy="60331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2743200" lvl="6" indent="457200" algn="just"/>
            <a:r>
              <a:rPr lang="en-GB" altLang="en-US" sz="3600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endParaRPr lang="en-GB" altLang="en-US" sz="3600" b="1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endParaRPr lang="en-GB" altLang="en-US" sz="3600" b="1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00" name="Text Box 99"/>
          <p:cNvSpPr txBox="1"/>
          <p:nvPr/>
        </p:nvSpPr>
        <p:spPr>
          <a:xfrm>
            <a:off x="2020570" y="275590"/>
            <a:ext cx="9730740" cy="573532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p>
            <a:pPr indent="0" algn="l"/>
            <a:endParaRPr lang="en-GB" altLang="en-US" sz="8000" b="1">
              <a:latin typeface="Times New Roman" panose="02020603050405020304" pitchFamily="18" charset="0"/>
            </a:endParaRPr>
          </a:p>
          <a:p>
            <a:pPr indent="0" algn="l"/>
            <a:endParaRPr lang="en-GB" altLang="en-US" sz="8000" b="1">
              <a:latin typeface="Times New Roman" panose="02020603050405020304" pitchFamily="18" charset="0"/>
            </a:endParaRPr>
          </a:p>
          <a:p>
            <a:pPr marL="914400" lvl="2" indent="457200" algn="l"/>
            <a:r>
              <a:rPr lang="en-GB" altLang="en-US" sz="8000" b="1">
                <a:latin typeface="Times New Roman" panose="02020603050405020304" pitchFamily="18" charset="0"/>
              </a:rPr>
              <a:t>THANK YOU</a:t>
            </a:r>
            <a:endParaRPr lang="en-GB" altLang="en-US" sz="8000" b="1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4"/>
          <p:cNvSpPr txBox="1"/>
          <p:nvPr/>
        </p:nvSpPr>
        <p:spPr>
          <a:xfrm>
            <a:off x="1927225" y="212725"/>
            <a:ext cx="9638665" cy="566674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Autofit/>
          </a:bodyPr>
          <a:lstStyle>
            <a:lvl1pPr algn="ctr">
              <a:defRPr sz="5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 lang="en-GB" sz="2000" b="1" dirty="0"/>
              <a:t>ABSTRACT</a:t>
            </a:r>
            <a:endParaRPr sz="2000" b="1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sz="2000"/>
              <a:t> </a:t>
            </a:r>
            <a:r>
              <a:rPr sz="2000" b="1"/>
              <a:t>Innovative AI Project:</a:t>
            </a:r>
            <a:r>
              <a:rPr sz="2000"/>
              <a:t> ConversAI is a groundbreaking project at the forefront of AI innovation, focusing on building a smart chatbot using NLP.</a:t>
            </a:r>
            <a:endParaRPr sz="2000"/>
          </a:p>
          <a:p>
            <a:pPr indent="0" algn="just">
              <a:buFont typeface="Wingdings" panose="05000000000000000000" pitchFamily="2" charset="2"/>
              <a:buNone/>
            </a:pPr>
            <a:endParaRPr sz="200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sz="2000" b="1"/>
              <a:t>NLP Fundamentals:</a:t>
            </a:r>
            <a:r>
              <a:rPr sz="2000"/>
              <a:t> The project delves into the intricate realm of NLP fundamentals, leveraging advanced frameworks like TensorFlow and PyTorch.</a:t>
            </a:r>
            <a:endParaRPr sz="2000"/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sz="200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sz="2000" b="1"/>
              <a:t> Data Preparation Emphasis: </a:t>
            </a:r>
            <a:r>
              <a:rPr sz="2000"/>
              <a:t>Meticulous data preparation is a primary focus, ensuring the chatbot's robustness and effectiveness in understanding user input.</a:t>
            </a:r>
            <a:endParaRPr sz="2000"/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sz="200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sz="2000"/>
              <a:t> </a:t>
            </a:r>
            <a:r>
              <a:rPr sz="2000" b="1"/>
              <a:t>Sophisticated Architecture Design:</a:t>
            </a:r>
            <a:r>
              <a:rPr sz="2000"/>
              <a:t> ConversAI aims to push the boundaries of conversational AI through the design of a sophisticated architecture, combining theoretical foundations with practical implementation.</a:t>
            </a:r>
            <a:endParaRPr sz="2000"/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sz="200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sz="2000" b="1"/>
              <a:t>Showcasing NLP Technologies: </a:t>
            </a:r>
            <a:r>
              <a:rPr sz="2000"/>
              <a:t>The project aspires to create a chatbot that not only understands and responds to human language but also showcases the capabilities of stateoftheart NLP technologies.</a:t>
            </a:r>
            <a:endParaRPr sz="2000"/>
          </a:p>
        </p:txBody>
      </p:sp>
      <p:pic>
        <p:nvPicPr>
          <p:cNvPr id="138" name="Picture 5" descr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6675"/>
            <a:ext cx="1847850" cy="203073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9" name="Title 7"/>
          <p:cNvSpPr txBox="1">
            <a:spLocks noGrp="1"/>
          </p:cNvSpPr>
          <p:nvPr>
            <p:ph type="ctrTitle"/>
          </p:nvPr>
        </p:nvSpPr>
        <p:spPr>
          <a:xfrm>
            <a:off x="-2" y="6280484"/>
            <a:ext cx="12192003" cy="577517"/>
          </a:xfrm>
          <a:prstGeom prst="rect">
            <a:avLst/>
          </a:prstGeom>
          <a:solidFill>
            <a:srgbClr val="02114B"/>
          </a:solidFill>
        </p:spPr>
        <p:txBody>
          <a:bodyPr/>
          <a:lstStyle>
            <a:lvl1pPr>
              <a:defRPr sz="1400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>
                <a:sym typeface="+mn-ea"/>
              </a:rPr>
              <a:t>         </a:t>
            </a:r>
            <a:endParaRPr>
              <a:sym typeface="+mn-ea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565515" y="6363970"/>
            <a:ext cx="3362960" cy="494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lvl="1" indent="457200"/>
            <a:r>
              <a:rPr lang="en-GB" altLang="en-US">
                <a:solidFill>
                  <a:schemeClr val="bg1"/>
                </a:solidFill>
              </a:rPr>
              <a:t>www.cambridge.edu.in</a:t>
            </a:r>
            <a:endParaRPr lang="en-GB" altLang="en-US">
              <a:solidFill>
                <a:schemeClr val="bg1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8105" y="6363970"/>
            <a:ext cx="3084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Dept of AI&amp;ML  </a:t>
            </a: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4"/>
          <p:cNvSpPr txBox="1"/>
          <p:nvPr/>
        </p:nvSpPr>
        <p:spPr>
          <a:xfrm>
            <a:off x="1927225" y="212725"/>
            <a:ext cx="9638665" cy="566674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Autofit/>
          </a:bodyPr>
          <a:lstStyle>
            <a:lvl1pPr algn="ctr">
              <a:defRPr sz="5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 lang="en-GB" sz="2000" b="1" dirty="0"/>
              <a:t>INTRODUCTION</a:t>
            </a:r>
            <a:endParaRPr lang="en-GB" sz="2000" b="1" dirty="0"/>
          </a:p>
          <a:p>
            <a:endParaRPr lang="en-GB" sz="2000" b="1" dirty="0"/>
          </a:p>
          <a:p>
            <a:pPr algn="just"/>
            <a:r>
              <a:rPr sz="2000" b="1" dirty="0"/>
              <a:t> Project Focus: </a:t>
            </a:r>
            <a:r>
              <a:rPr sz="2000" dirty="0"/>
              <a:t>ConversAI aims to develop an intelligent chatbot using NLP for enhanced conversational interactions.</a:t>
            </a:r>
            <a:endParaRPr sz="2000" dirty="0"/>
          </a:p>
          <a:p>
            <a:pPr algn="just"/>
            <a:endParaRPr sz="2000" dirty="0"/>
          </a:p>
          <a:p>
            <a:pPr algn="just"/>
            <a:r>
              <a:rPr sz="2000" dirty="0"/>
              <a:t> </a:t>
            </a:r>
            <a:r>
              <a:rPr sz="2000" b="1" dirty="0"/>
              <a:t>Digital Communication Emphasis:</a:t>
            </a:r>
            <a:r>
              <a:rPr sz="2000" dirty="0"/>
              <a:t> In a digitallydriven world, the project addresses the need for smart and responsive chatbots.</a:t>
            </a:r>
            <a:endParaRPr sz="2000" dirty="0"/>
          </a:p>
          <a:p>
            <a:pPr algn="just"/>
            <a:endParaRPr sz="2000" dirty="0"/>
          </a:p>
          <a:p>
            <a:pPr algn="just"/>
            <a:r>
              <a:rPr sz="2000" b="1" dirty="0"/>
              <a:t> NLP Integration:</a:t>
            </a:r>
            <a:r>
              <a:rPr sz="2000" dirty="0"/>
              <a:t> ConversAI utilizes NLP to understand and generate humanlike responses, providing a seamless conversational experience.</a:t>
            </a:r>
            <a:endParaRPr sz="2000" dirty="0"/>
          </a:p>
          <a:p>
            <a:pPr algn="just"/>
            <a:endParaRPr sz="2000" dirty="0"/>
          </a:p>
          <a:p>
            <a:pPr algn="just"/>
            <a:r>
              <a:rPr sz="2000" b="1" dirty="0"/>
              <a:t>Advanced Techniques:</a:t>
            </a:r>
            <a:r>
              <a:rPr sz="2000" dirty="0"/>
              <a:t> The project combines advanced language models and cuttingedge AI techniques to achieve its goals.</a:t>
            </a:r>
            <a:endParaRPr sz="2000" dirty="0"/>
          </a:p>
          <a:p>
            <a:pPr algn="just"/>
            <a:endParaRPr sz="2000" dirty="0"/>
          </a:p>
          <a:p>
            <a:pPr indent="0" algn="just">
              <a:buFont typeface="Wingdings" panose="05000000000000000000" pitchFamily="2" charset="2"/>
              <a:buNone/>
            </a:pPr>
            <a:endParaRPr sz="2000"/>
          </a:p>
        </p:txBody>
      </p:sp>
      <p:pic>
        <p:nvPicPr>
          <p:cNvPr id="138" name="Picture 5" descr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6675"/>
            <a:ext cx="1847850" cy="203073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9" name="Title 7"/>
          <p:cNvSpPr txBox="1">
            <a:spLocks noGrp="1"/>
          </p:cNvSpPr>
          <p:nvPr>
            <p:ph type="ctrTitle"/>
          </p:nvPr>
        </p:nvSpPr>
        <p:spPr>
          <a:xfrm>
            <a:off x="-2" y="6280484"/>
            <a:ext cx="12192003" cy="577517"/>
          </a:xfrm>
          <a:prstGeom prst="rect">
            <a:avLst/>
          </a:prstGeom>
          <a:solidFill>
            <a:srgbClr val="02114B"/>
          </a:solidFill>
        </p:spPr>
        <p:txBody>
          <a:bodyPr/>
          <a:lstStyle>
            <a:lvl1pPr>
              <a:defRPr sz="1400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>
                <a:sym typeface="+mn-ea"/>
              </a:rPr>
              <a:t>         </a:t>
            </a:r>
            <a:endParaRPr>
              <a:sym typeface="+mn-ea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565515" y="6363970"/>
            <a:ext cx="3362960" cy="494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lvl="1" indent="457200"/>
            <a:r>
              <a:rPr lang="en-GB" altLang="en-US">
                <a:solidFill>
                  <a:schemeClr val="bg1"/>
                </a:solidFill>
              </a:rPr>
              <a:t>www.cambridge.edu.in</a:t>
            </a:r>
            <a:endParaRPr lang="en-GB" altLang="en-US">
              <a:solidFill>
                <a:schemeClr val="bg1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8105" y="6363970"/>
            <a:ext cx="3084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Dept of AI&amp;ML  </a:t>
            </a: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4"/>
          <p:cNvSpPr txBox="1"/>
          <p:nvPr/>
        </p:nvSpPr>
        <p:spPr>
          <a:xfrm>
            <a:off x="1847850" y="212725"/>
            <a:ext cx="9899650" cy="573532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Autofit/>
          </a:bodyPr>
          <a:lstStyle>
            <a:lvl1pPr algn="ctr">
              <a:defRPr sz="5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pPr marL="285750" indent="-285750" algn="just">
              <a:buFont typeface="Wingdings" panose="05000000000000000000" pitchFamily="2" charset="2"/>
              <a:buChar char="Ø"/>
            </a:pPr>
            <a:endParaRPr sz="2400">
              <a:sym typeface="+mn-ea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sz="2400">
                <a:sym typeface="+mn-ea"/>
              </a:rPr>
              <a:t> </a:t>
            </a:r>
            <a:r>
              <a:rPr sz="2000" b="1">
                <a:sym typeface="+mn-ea"/>
              </a:rPr>
              <a:t>User Engagement:</a:t>
            </a:r>
            <a:r>
              <a:rPr sz="2000">
                <a:sym typeface="+mn-ea"/>
              </a:rPr>
              <a:t> By leveraging NLP, ConversAI enhances user experiences with natural, efficient, and personalized interactions.</a:t>
            </a:r>
            <a:endParaRPr sz="2000"/>
          </a:p>
          <a:p>
            <a:pPr indent="0" algn="just">
              <a:buFont typeface="Wingdings" panose="05000000000000000000" pitchFamily="2" charset="2"/>
              <a:buNone/>
            </a:pPr>
            <a:endParaRPr sz="200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sz="2000">
                <a:sym typeface="+mn-ea"/>
              </a:rPr>
              <a:t> </a:t>
            </a:r>
            <a:r>
              <a:rPr sz="2000" b="1">
                <a:sym typeface="+mn-ea"/>
              </a:rPr>
              <a:t>Diverse Domains:</a:t>
            </a:r>
            <a:r>
              <a:rPr sz="2000">
                <a:sym typeface="+mn-ea"/>
              </a:rPr>
              <a:t> ConversAI finds applications in</a:t>
            </a:r>
            <a:endParaRPr sz="2000">
              <a:sym typeface="+mn-ea"/>
            </a:endParaRPr>
          </a:p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sz="2000">
                <a:sym typeface="+mn-ea"/>
              </a:rPr>
              <a:t> customer support</a:t>
            </a:r>
            <a:endParaRPr sz="2000">
              <a:sym typeface="+mn-ea"/>
            </a:endParaRPr>
          </a:p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sz="2000">
                <a:sym typeface="+mn-ea"/>
              </a:rPr>
              <a:t> healthcare assistance</a:t>
            </a:r>
            <a:endParaRPr sz="2000">
              <a:sym typeface="+mn-ea"/>
            </a:endParaRPr>
          </a:p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sz="2000">
                <a:sym typeface="+mn-ea"/>
              </a:rPr>
              <a:t>educational support</a:t>
            </a:r>
            <a:endParaRPr sz="2000">
              <a:sym typeface="+mn-ea"/>
            </a:endParaRPr>
          </a:p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sz="2000">
                <a:sym typeface="+mn-ea"/>
              </a:rPr>
              <a:t> social interaction</a:t>
            </a:r>
            <a:r>
              <a:rPr lang="en-GB" sz="2000">
                <a:sym typeface="+mn-ea"/>
              </a:rPr>
              <a:t> </a:t>
            </a:r>
            <a:r>
              <a:rPr sz="2000">
                <a:sym typeface="+mn-ea"/>
              </a:rPr>
              <a:t>and more.</a:t>
            </a:r>
            <a:endParaRPr sz="2000"/>
          </a:p>
          <a:p>
            <a:pPr indent="0" algn="ctr">
              <a:buFont typeface="Wingdings" panose="05000000000000000000" pitchFamily="2" charset="2"/>
              <a:buNone/>
            </a:pPr>
            <a:endParaRPr sz="200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sz="2000">
                <a:sym typeface="+mn-ea"/>
              </a:rPr>
              <a:t> </a:t>
            </a:r>
            <a:r>
              <a:rPr sz="2000" b="1">
                <a:sym typeface="+mn-ea"/>
              </a:rPr>
              <a:t>Dynamic Chatbots: </a:t>
            </a:r>
            <a:r>
              <a:rPr sz="2000">
                <a:sym typeface="+mn-ea"/>
              </a:rPr>
              <a:t>ConversAI explores the capabilities of NLP in creating dynamic chatbots that adapt to various scenarios.</a:t>
            </a:r>
            <a:endParaRPr sz="2000"/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sz="200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sz="2000">
                <a:sym typeface="+mn-ea"/>
              </a:rPr>
              <a:t> </a:t>
            </a:r>
            <a:r>
              <a:rPr sz="2000" b="1">
                <a:sym typeface="+mn-ea"/>
              </a:rPr>
              <a:t>Tailored Experiences: </a:t>
            </a:r>
            <a:r>
              <a:rPr sz="2000">
                <a:sym typeface="+mn-ea"/>
              </a:rPr>
              <a:t>Through its versatile applications, ConversAI addresses the diverse needs of users, providing tailored and effective interactions.</a:t>
            </a:r>
            <a:endParaRPr lang="en-GB" sz="2000" dirty="0"/>
          </a:p>
        </p:txBody>
      </p:sp>
      <p:pic>
        <p:nvPicPr>
          <p:cNvPr id="138" name="Picture 5" descr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6675"/>
            <a:ext cx="1847850" cy="203073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9" name="Title 7"/>
          <p:cNvSpPr txBox="1">
            <a:spLocks noGrp="1"/>
          </p:cNvSpPr>
          <p:nvPr>
            <p:ph type="ctrTitle"/>
          </p:nvPr>
        </p:nvSpPr>
        <p:spPr>
          <a:xfrm>
            <a:off x="-2" y="6280484"/>
            <a:ext cx="12192003" cy="577517"/>
          </a:xfrm>
          <a:prstGeom prst="rect">
            <a:avLst/>
          </a:prstGeom>
          <a:solidFill>
            <a:srgbClr val="02114B"/>
          </a:solidFill>
        </p:spPr>
        <p:txBody>
          <a:bodyPr/>
          <a:lstStyle>
            <a:lvl1pPr>
              <a:defRPr sz="1400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>
                <a:sym typeface="+mn-ea"/>
              </a:rPr>
              <a:t>         </a:t>
            </a:r>
            <a:endParaRPr>
              <a:sym typeface="+mn-ea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565515" y="6363970"/>
            <a:ext cx="3362960" cy="494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lvl="1" indent="457200"/>
            <a:r>
              <a:rPr lang="en-GB" altLang="en-US">
                <a:solidFill>
                  <a:schemeClr val="bg1"/>
                </a:solidFill>
              </a:rPr>
              <a:t>www.cambridge.edu.in</a:t>
            </a:r>
            <a:endParaRPr lang="en-GB" altLang="en-US">
              <a:solidFill>
                <a:schemeClr val="bg1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8105" y="6363970"/>
            <a:ext cx="3084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Dept of AI&amp;ML  </a:t>
            </a: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4"/>
          <p:cNvSpPr txBox="1"/>
          <p:nvPr/>
        </p:nvSpPr>
        <p:spPr>
          <a:xfrm>
            <a:off x="1847850" y="212725"/>
            <a:ext cx="9582150" cy="506603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Autofit/>
          </a:bodyPr>
          <a:lstStyle>
            <a:lvl1pPr algn="ctr">
              <a:defRPr sz="5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 sz="2400" b="1" dirty="0"/>
              <a:t>Hardware Requirements</a:t>
            </a:r>
            <a:endParaRPr sz="2400" b="1" dirty="0"/>
          </a:p>
          <a:p>
            <a:endParaRPr sz="2400" dirty="0"/>
          </a:p>
          <a:p>
            <a:pPr algn="just"/>
            <a:r>
              <a:rPr sz="2400" dirty="0"/>
              <a:t>Processor: A modern multi-core processor (e.g., Intel Core i5 or equivalent)</a:t>
            </a:r>
            <a:endParaRPr sz="2400" dirty="0"/>
          </a:p>
          <a:p>
            <a:pPr algn="just"/>
            <a:r>
              <a:rPr sz="2400" dirty="0"/>
              <a:t>Memory: 8 GB RAM</a:t>
            </a:r>
            <a:endParaRPr sz="2400" dirty="0"/>
          </a:p>
          <a:p>
            <a:pPr algn="just"/>
            <a:r>
              <a:rPr sz="2400" dirty="0"/>
              <a:t>Graphics Card (GPU): Optional but highly recommended.</a:t>
            </a:r>
            <a:endParaRPr sz="2400" dirty="0"/>
          </a:p>
          <a:p>
            <a:pPr algn="just"/>
            <a:r>
              <a:rPr sz="2400" dirty="0"/>
              <a:t>A dedicated GPU (e.g., NVIDIA GeForce GTX 1060 or higher) with CUDA support</a:t>
            </a:r>
            <a:endParaRPr sz="2400" dirty="0"/>
          </a:p>
          <a:p>
            <a:pPr algn="just"/>
            <a:r>
              <a:rPr sz="2400" dirty="0"/>
              <a:t>Storage: Adequate capacity to accommodate the dataset, model files.</a:t>
            </a:r>
            <a:endParaRPr lang="en-GB" sz="2000" dirty="0"/>
          </a:p>
        </p:txBody>
      </p:sp>
      <p:pic>
        <p:nvPicPr>
          <p:cNvPr id="138" name="Picture 5" descr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6675"/>
            <a:ext cx="1847850" cy="203073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9" name="Title 7"/>
          <p:cNvSpPr txBox="1">
            <a:spLocks noGrp="1"/>
          </p:cNvSpPr>
          <p:nvPr>
            <p:ph type="ctrTitle"/>
          </p:nvPr>
        </p:nvSpPr>
        <p:spPr>
          <a:xfrm>
            <a:off x="-2" y="6280484"/>
            <a:ext cx="12192003" cy="577517"/>
          </a:xfrm>
          <a:prstGeom prst="rect">
            <a:avLst/>
          </a:prstGeom>
          <a:solidFill>
            <a:srgbClr val="02114B"/>
          </a:solidFill>
        </p:spPr>
        <p:txBody>
          <a:bodyPr/>
          <a:lstStyle>
            <a:lvl1pPr>
              <a:defRPr sz="1400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>
                <a:sym typeface="+mn-ea"/>
              </a:rPr>
              <a:t>         </a:t>
            </a:r>
            <a:endParaRPr>
              <a:sym typeface="+mn-ea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565515" y="6363970"/>
            <a:ext cx="3362960" cy="494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lvl="1" indent="457200"/>
            <a:r>
              <a:rPr lang="en-GB" altLang="en-US">
                <a:solidFill>
                  <a:schemeClr val="bg1"/>
                </a:solidFill>
              </a:rPr>
              <a:t>www.cambridge.edu.in</a:t>
            </a:r>
            <a:endParaRPr lang="en-GB" altLang="en-US">
              <a:solidFill>
                <a:schemeClr val="bg1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8105" y="6363970"/>
            <a:ext cx="3084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Dept of AI&amp;ML  </a:t>
            </a: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4"/>
          <p:cNvSpPr txBox="1"/>
          <p:nvPr/>
        </p:nvSpPr>
        <p:spPr>
          <a:xfrm>
            <a:off x="1847850" y="212725"/>
            <a:ext cx="9582150" cy="592264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Autofit/>
          </a:bodyPr>
          <a:lstStyle>
            <a:lvl1pPr algn="ctr">
              <a:defRPr sz="5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 lang="en-GB" sz="2400" b="1" dirty="0"/>
              <a:t>Soft</a:t>
            </a:r>
            <a:r>
              <a:rPr sz="2400" b="1" dirty="0"/>
              <a:t>ware Requirements</a:t>
            </a:r>
            <a:endParaRPr sz="2400" b="1" dirty="0"/>
          </a:p>
          <a:p>
            <a:endParaRPr sz="2400" dirty="0"/>
          </a:p>
          <a:p>
            <a:pPr algn="just"/>
            <a:r>
              <a:rPr sz="2000" b="1" dirty="0"/>
              <a:t>Operating System:</a:t>
            </a:r>
            <a:endParaRPr sz="2000" b="1" dirty="0"/>
          </a:p>
          <a:p>
            <a:pPr algn="just"/>
            <a:r>
              <a:rPr sz="2000" dirty="0"/>
              <a:t>Windows, macOS, or Linux-based system</a:t>
            </a:r>
            <a:endParaRPr sz="2000" dirty="0"/>
          </a:p>
          <a:p>
            <a:pPr algn="just"/>
            <a:endParaRPr sz="2000" dirty="0"/>
          </a:p>
          <a:p>
            <a:pPr algn="just"/>
            <a:r>
              <a:rPr sz="2000" b="1" dirty="0"/>
              <a:t>Python:</a:t>
            </a:r>
            <a:endParaRPr sz="2000" b="1" dirty="0"/>
          </a:p>
          <a:p>
            <a:pPr algn="just"/>
            <a:r>
              <a:rPr sz="2000" dirty="0"/>
              <a:t>Python (version 3.6 or higher) is installed.</a:t>
            </a:r>
            <a:endParaRPr sz="2000" dirty="0"/>
          </a:p>
          <a:p>
            <a:pPr algn="just"/>
            <a:endParaRPr sz="2000" dirty="0"/>
          </a:p>
          <a:p>
            <a:pPr algn="just"/>
            <a:r>
              <a:rPr sz="2000" b="1" dirty="0"/>
              <a:t>Deep Learning Framework:</a:t>
            </a:r>
            <a:endParaRPr sz="2000" b="1" dirty="0"/>
          </a:p>
          <a:p>
            <a:pPr algn="just"/>
            <a:r>
              <a:rPr sz="2000" dirty="0"/>
              <a:t>TensorFlow or PyTorch, to build and train the colorization model.</a:t>
            </a:r>
            <a:endParaRPr sz="2000" dirty="0"/>
          </a:p>
          <a:p>
            <a:pPr algn="just"/>
            <a:endParaRPr sz="2000" dirty="0"/>
          </a:p>
          <a:p>
            <a:pPr algn="just"/>
            <a:r>
              <a:rPr sz="2000" b="1" dirty="0"/>
              <a:t>Additional Python Libraries:</a:t>
            </a:r>
            <a:endParaRPr sz="2000" b="1" dirty="0"/>
          </a:p>
          <a:p>
            <a:pPr algn="just"/>
            <a:r>
              <a:rPr sz="2000" dirty="0"/>
              <a:t>Keras, NumPy, OpenCV, scikit-image, and Matplotlib, to support various image processing and visualization tasks.</a:t>
            </a:r>
            <a:endParaRPr sz="2000" dirty="0"/>
          </a:p>
          <a:p>
            <a:pPr algn="just"/>
            <a:endParaRPr sz="2000" dirty="0"/>
          </a:p>
          <a:p>
            <a:pPr algn="just"/>
            <a:r>
              <a:rPr sz="2000" b="1" dirty="0"/>
              <a:t>Integrated Development Environment (IDE):</a:t>
            </a:r>
            <a:endParaRPr sz="2000" b="1" dirty="0"/>
          </a:p>
          <a:p>
            <a:pPr algn="just"/>
            <a:r>
              <a:rPr sz="2000" dirty="0"/>
              <a:t>A preferred IDE for coding and experimentation, such as PyCharm, Jupyter Notebook,Spyder or Visual Studio Code.</a:t>
            </a:r>
            <a:endParaRPr sz="2000" dirty="0"/>
          </a:p>
        </p:txBody>
      </p:sp>
      <p:pic>
        <p:nvPicPr>
          <p:cNvPr id="138" name="Picture 5" descr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6675"/>
            <a:ext cx="1847850" cy="203073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9" name="Title 7"/>
          <p:cNvSpPr txBox="1">
            <a:spLocks noGrp="1"/>
          </p:cNvSpPr>
          <p:nvPr>
            <p:ph type="ctrTitle"/>
          </p:nvPr>
        </p:nvSpPr>
        <p:spPr>
          <a:xfrm>
            <a:off x="-2" y="6280484"/>
            <a:ext cx="12192003" cy="577517"/>
          </a:xfrm>
          <a:prstGeom prst="rect">
            <a:avLst/>
          </a:prstGeom>
          <a:solidFill>
            <a:srgbClr val="02114B"/>
          </a:solidFill>
        </p:spPr>
        <p:txBody>
          <a:bodyPr/>
          <a:lstStyle>
            <a:lvl1pPr>
              <a:defRPr sz="1400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>
                <a:sym typeface="+mn-ea"/>
              </a:rPr>
              <a:t>         </a:t>
            </a:r>
            <a:endParaRPr>
              <a:sym typeface="+mn-ea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565515" y="6363970"/>
            <a:ext cx="3362960" cy="494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lvl="1" indent="457200"/>
            <a:r>
              <a:rPr lang="en-GB" altLang="en-US">
                <a:solidFill>
                  <a:schemeClr val="bg1"/>
                </a:solidFill>
              </a:rPr>
              <a:t>www.cambridge.edu.in</a:t>
            </a:r>
            <a:endParaRPr lang="en-GB" altLang="en-US">
              <a:solidFill>
                <a:schemeClr val="bg1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8105" y="6363970"/>
            <a:ext cx="3084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Dept of AI&amp;ML  </a:t>
            </a: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4"/>
          <p:cNvSpPr txBox="1"/>
          <p:nvPr/>
        </p:nvSpPr>
        <p:spPr>
          <a:xfrm>
            <a:off x="1847850" y="212725"/>
            <a:ext cx="9582150" cy="592264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Autofit/>
          </a:bodyPr>
          <a:lstStyle>
            <a:lvl1pPr algn="ctr">
              <a:defRPr sz="5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endParaRPr lang="en-GB" sz="2000" b="1" dirty="0"/>
          </a:p>
          <a:p>
            <a:endParaRPr lang="en-GB" sz="2000" b="1" dirty="0"/>
          </a:p>
          <a:p>
            <a:endParaRPr lang="en-GB" sz="2000" b="1" dirty="0"/>
          </a:p>
          <a:p>
            <a:endParaRPr lang="en-GB" sz="2000" b="1" dirty="0"/>
          </a:p>
          <a:p>
            <a:endParaRPr lang="en-GB" sz="2000" b="1" dirty="0"/>
          </a:p>
          <a:p>
            <a:endParaRPr lang="en-GB" sz="2000" b="1" dirty="0"/>
          </a:p>
          <a:p>
            <a:endParaRPr lang="en-GB" sz="2000" b="1" dirty="0"/>
          </a:p>
          <a:p>
            <a:endParaRPr lang="en-GB" sz="2000" b="1" dirty="0"/>
          </a:p>
          <a:p>
            <a:endParaRPr lang="en-GB" sz="2000" b="1" dirty="0"/>
          </a:p>
          <a:p>
            <a:r>
              <a:rPr lang="en-GB" b="1" dirty="0"/>
              <a:t>SYSTEM DESIGN</a:t>
            </a:r>
            <a:endParaRPr dirty="0"/>
          </a:p>
          <a:p>
            <a:pPr algn="just"/>
            <a:endParaRPr sz="2000" dirty="0"/>
          </a:p>
          <a:p>
            <a:pPr algn="just"/>
            <a:endParaRPr sz="2000" dirty="0"/>
          </a:p>
        </p:txBody>
      </p:sp>
      <p:pic>
        <p:nvPicPr>
          <p:cNvPr id="138" name="Picture 5" descr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6675"/>
            <a:ext cx="1847850" cy="203073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9" name="Title 7"/>
          <p:cNvSpPr txBox="1">
            <a:spLocks noGrp="1"/>
          </p:cNvSpPr>
          <p:nvPr>
            <p:ph type="ctrTitle"/>
          </p:nvPr>
        </p:nvSpPr>
        <p:spPr>
          <a:xfrm>
            <a:off x="-2" y="6280484"/>
            <a:ext cx="12192003" cy="577517"/>
          </a:xfrm>
          <a:prstGeom prst="rect">
            <a:avLst/>
          </a:prstGeom>
          <a:solidFill>
            <a:srgbClr val="02114B"/>
          </a:solidFill>
        </p:spPr>
        <p:txBody>
          <a:bodyPr/>
          <a:lstStyle>
            <a:lvl1pPr>
              <a:defRPr sz="1400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>
                <a:sym typeface="+mn-ea"/>
              </a:rPr>
              <a:t>         </a:t>
            </a:r>
            <a:endParaRPr>
              <a:sym typeface="+mn-ea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565515" y="6363970"/>
            <a:ext cx="3362960" cy="494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lvl="1" indent="457200"/>
            <a:r>
              <a:rPr lang="en-GB" altLang="en-US">
                <a:solidFill>
                  <a:schemeClr val="bg1"/>
                </a:solidFill>
              </a:rPr>
              <a:t>www.cambridge.edu.in</a:t>
            </a:r>
            <a:endParaRPr lang="en-GB" altLang="en-US">
              <a:solidFill>
                <a:schemeClr val="bg1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8105" y="6363970"/>
            <a:ext cx="3084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Dept of AI&amp;ML  </a:t>
            </a: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5" descr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6675"/>
            <a:ext cx="1847850" cy="203073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9" name="Title 7"/>
          <p:cNvSpPr txBox="1">
            <a:spLocks noGrp="1"/>
          </p:cNvSpPr>
          <p:nvPr>
            <p:ph type="ctrTitle"/>
          </p:nvPr>
        </p:nvSpPr>
        <p:spPr>
          <a:xfrm>
            <a:off x="-2" y="6280484"/>
            <a:ext cx="12192003" cy="577517"/>
          </a:xfrm>
          <a:prstGeom prst="rect">
            <a:avLst/>
          </a:prstGeom>
          <a:solidFill>
            <a:srgbClr val="02114B"/>
          </a:solidFill>
        </p:spPr>
        <p:txBody>
          <a:bodyPr/>
          <a:lstStyle>
            <a:lvl1pPr>
              <a:defRPr sz="1400">
                <a:solidFill>
                  <a:srgbClr val="FFFFF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</a:lstStyle>
          <a:p>
            <a:r>
              <a:rPr>
                <a:sym typeface="+mn-ea"/>
              </a:rPr>
              <a:t>         </a:t>
            </a:r>
            <a:endParaRPr>
              <a:sym typeface="+mn-ea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8565515" y="6363970"/>
            <a:ext cx="3362960" cy="4940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lvl="1" indent="457200"/>
            <a:r>
              <a:rPr lang="en-GB" altLang="en-US">
                <a:solidFill>
                  <a:schemeClr val="bg1"/>
                </a:solidFill>
              </a:rPr>
              <a:t>www.cambridge.edu.in</a:t>
            </a:r>
            <a:endParaRPr lang="en-GB" altLang="en-US">
              <a:solidFill>
                <a:schemeClr val="bg1"/>
              </a:solidFill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8105" y="6363970"/>
            <a:ext cx="30841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Dept of AI&amp;ML  </a:t>
            </a:r>
            <a:endParaRPr lang="en-US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6" name="image5.jpeg" descr="IMG_20231223_201757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726815" y="64135"/>
            <a:ext cx="5570855" cy="621665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7175</Words>
  <Application>WPS Presentation</Application>
  <PresentationFormat>Widescreen</PresentationFormat>
  <Paragraphs>336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1" baseType="lpstr">
      <vt:lpstr>Arial</vt:lpstr>
      <vt:lpstr>SimSun</vt:lpstr>
      <vt:lpstr>Wingdings</vt:lpstr>
      <vt:lpstr>Times New Roman</vt:lpstr>
      <vt:lpstr>Arial</vt:lpstr>
      <vt:lpstr>Times New Roman</vt:lpstr>
      <vt:lpstr>Calibri</vt:lpstr>
      <vt:lpstr>Microsoft YaHei</vt:lpstr>
      <vt:lpstr>Arial Unicode MS</vt:lpstr>
      <vt:lpstr>Calibri Light</vt:lpstr>
      <vt:lpstr>Office Theme</vt:lpstr>
      <vt:lpstr>Department of Artificial Intelligence And Machine Learning Engineering</vt:lpstr>
      <vt:lpstr>         </vt:lpstr>
      <vt:lpstr>         </vt:lpstr>
      <vt:lpstr>         </vt:lpstr>
      <vt:lpstr>         </vt:lpstr>
      <vt:lpstr>         </vt:lpstr>
      <vt:lpstr>         </vt:lpstr>
      <vt:lpstr>         </vt:lpstr>
      <vt:lpstr>         </vt:lpstr>
      <vt:lpstr>         </vt:lpstr>
      <vt:lpstr>         </vt:lpstr>
      <vt:lpstr>         </vt:lpstr>
      <vt:lpstr>         </vt:lpstr>
      <vt:lpstr>         </vt:lpstr>
      <vt:lpstr>         </vt:lpstr>
      <vt:lpstr>         </vt:lpstr>
      <vt:lpstr>         </vt:lpstr>
      <vt:lpstr>         </vt:lpstr>
      <vt:lpstr>         </vt:lpstr>
      <vt:lpstr>        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Department of Artificial Intelligence And Machine Learning Engineering</dc:title>
  <dc:creator/>
  <cp:lastModifiedBy>Lisha M</cp:lastModifiedBy>
  <cp:revision>5</cp:revision>
  <dcterms:created xsi:type="dcterms:W3CDTF">2024-01-04T03:29:00Z</dcterms:created>
  <dcterms:modified xsi:type="dcterms:W3CDTF">2024-01-08T10:50:10Z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BCC8EDA603FD4E21A9B37425C267219F_11</vt:lpwstr>
  </property>
  <property fmtid="{D5CDD505-2E9C-101B-9397-08002B2CF9AE}" pid="3" name="KSOProductBuildVer">
    <vt:lpwstr>1033-12.2.0.13359</vt:lpwstr>
  </property>
</Properties>
</file>

<file path=docProps/thumbnail.jpeg>
</file>